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3" d="100"/>
          <a:sy n="33" d="100"/>
        </p:scale>
        <p:origin x="43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9757-CC2C-4BEB-AD4A-4B876EE90A14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3EC9B-68AE-42FD-B874-90BA1A4E23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98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9757-CC2C-4BEB-AD4A-4B876EE90A14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3EC9B-68AE-42FD-B874-90BA1A4E23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46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9757-CC2C-4BEB-AD4A-4B876EE90A14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3EC9B-68AE-42FD-B874-90BA1A4E23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84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9757-CC2C-4BEB-AD4A-4B876EE90A14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3EC9B-68AE-42FD-B874-90BA1A4E23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536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9757-CC2C-4BEB-AD4A-4B876EE90A14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3EC9B-68AE-42FD-B874-90BA1A4E23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238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9757-CC2C-4BEB-AD4A-4B876EE90A14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3EC9B-68AE-42FD-B874-90BA1A4E23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489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9757-CC2C-4BEB-AD4A-4B876EE90A14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3EC9B-68AE-42FD-B874-90BA1A4E23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60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9757-CC2C-4BEB-AD4A-4B876EE90A14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3EC9B-68AE-42FD-B874-90BA1A4E23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86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9757-CC2C-4BEB-AD4A-4B876EE90A14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3EC9B-68AE-42FD-B874-90BA1A4E23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40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9757-CC2C-4BEB-AD4A-4B876EE90A14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3EC9B-68AE-42FD-B874-90BA1A4E23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594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9757-CC2C-4BEB-AD4A-4B876EE90A14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3EC9B-68AE-42FD-B874-90BA1A4E23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446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19757-CC2C-4BEB-AD4A-4B876EE90A14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3EC9B-68AE-42FD-B874-90BA1A4E23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732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87540" y="324854"/>
            <a:ext cx="7660997" cy="4283242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kk-KZ" dirty="0"/>
              <a:t/>
            </a:r>
            <a:br>
              <a:rPr lang="kk-KZ" dirty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/>
              <a:t/>
            </a:r>
            <a:br>
              <a:rPr lang="kk-KZ" dirty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/>
              <a:t/>
            </a:r>
            <a:br>
              <a:rPr lang="kk-KZ" dirty="0"/>
            </a:br>
            <a:r>
              <a:rPr lang="kk-KZ" dirty="0" smtClean="0">
                <a:solidFill>
                  <a:srgbClr val="0070C0"/>
                </a:solidFill>
              </a:rPr>
              <a:t>5-дәріс</a:t>
            </a:r>
            <a:r>
              <a:rPr lang="kk-KZ" dirty="0" smtClean="0"/>
              <a:t/>
            </a:r>
            <a:br>
              <a:rPr lang="kk-KZ" dirty="0" smtClean="0"/>
            </a:br>
            <a:r>
              <a:rPr lang="kk-KZ" dirty="0"/>
              <a:t/>
            </a:r>
            <a:br>
              <a:rPr lang="kk-KZ" dirty="0"/>
            </a:br>
            <a:r>
              <a:rPr lang="kk-KZ" b="1" dirty="0" smtClean="0">
                <a:solidFill>
                  <a:srgbClr val="C00000"/>
                </a:solidFill>
              </a:rPr>
              <a:t>Көркем </a:t>
            </a:r>
            <a:r>
              <a:rPr lang="kk-KZ" b="1" dirty="0">
                <a:solidFill>
                  <a:srgbClr val="C00000"/>
                </a:solidFill>
              </a:rPr>
              <a:t>мәтіндегі </a:t>
            </a:r>
            <a:r>
              <a:rPr lang="kk-KZ" b="1" dirty="0" err="1" smtClean="0">
                <a:solidFill>
                  <a:srgbClr val="C00000"/>
                </a:solidFill>
              </a:rPr>
              <a:t>образ</a:t>
            </a:r>
            <a:r>
              <a:rPr lang="kk-KZ" dirty="0"/>
              <a:t/>
            </a:r>
            <a:br>
              <a:rPr lang="kk-KZ" dirty="0"/>
            </a:br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2499" y="449913"/>
            <a:ext cx="1548518" cy="155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98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495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2421" y="550277"/>
            <a:ext cx="10515600" cy="4351338"/>
          </a:xfrm>
        </p:spPr>
        <p:txBody>
          <a:bodyPr/>
          <a:lstStyle/>
          <a:p>
            <a:endParaRPr lang="kk-KZ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kk-KZ" dirty="0" smtClean="0">
                <a:solidFill>
                  <a:srgbClr val="7030A0"/>
                </a:solidFill>
              </a:rPr>
              <a:t>Басты қаралатын мәселе</a:t>
            </a:r>
            <a:endParaRPr lang="kk-KZ" dirty="0">
              <a:solidFill>
                <a:srgbClr val="7030A0"/>
              </a:solidFill>
            </a:endParaRPr>
          </a:p>
          <a:p>
            <a:endParaRPr lang="kk-KZ" dirty="0" smtClean="0">
              <a:solidFill>
                <a:srgbClr val="7030A0"/>
              </a:solidFill>
            </a:endParaRPr>
          </a:p>
          <a:p>
            <a:r>
              <a:rPr lang="kk-KZ" dirty="0" smtClean="0">
                <a:solidFill>
                  <a:srgbClr val="0070C0"/>
                </a:solidFill>
              </a:rPr>
              <a:t>Бейнелі сөздердің типтері.  </a:t>
            </a:r>
          </a:p>
          <a:p>
            <a:r>
              <a:rPr lang="kk-KZ" dirty="0" smtClean="0">
                <a:solidFill>
                  <a:srgbClr val="0070C0"/>
                </a:solidFill>
              </a:rPr>
              <a:t>Поэтикалық </a:t>
            </a:r>
            <a:r>
              <a:rPr lang="kk-KZ" dirty="0" err="1" smtClean="0">
                <a:solidFill>
                  <a:srgbClr val="0070C0"/>
                </a:solidFill>
              </a:rPr>
              <a:t>образ</a:t>
            </a:r>
            <a:r>
              <a:rPr lang="kk-KZ" dirty="0">
                <a:solidFill>
                  <a:srgbClr val="0070C0"/>
                </a:solidFill>
              </a:rPr>
              <a:t> </a:t>
            </a:r>
            <a:r>
              <a:rPr lang="kk-KZ" dirty="0" smtClean="0">
                <a:solidFill>
                  <a:srgbClr val="0070C0"/>
                </a:solidFill>
              </a:rPr>
              <a:t>– көркем ой</a:t>
            </a:r>
            <a:endParaRPr lang="kk-KZ" dirty="0" smtClean="0">
              <a:solidFill>
                <a:srgbClr val="0070C0"/>
              </a:solidFill>
            </a:endParaRPr>
          </a:p>
          <a:p>
            <a:r>
              <a:rPr lang="kk-KZ" dirty="0" smtClean="0">
                <a:solidFill>
                  <a:srgbClr val="0070C0"/>
                </a:solidFill>
              </a:rPr>
              <a:t>Тіл мен сөйлеудің образды ашудағы ерекшелігі. </a:t>
            </a:r>
            <a:endParaRPr lang="ru-RU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9329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idx="1"/>
          </p:nvPr>
        </p:nvSpPr>
        <p:spPr>
          <a:xfrm>
            <a:off x="838200" y="493713"/>
            <a:ext cx="10515600" cy="5683250"/>
          </a:xfrm>
        </p:spPr>
        <p:txBody>
          <a:bodyPr/>
          <a:lstStyle/>
          <a:p>
            <a:pPr marL="0" indent="0">
              <a:buNone/>
            </a:pPr>
            <a:r>
              <a:rPr lang="kk-KZ" sz="4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kk-KZ" sz="4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өркем </a:t>
            </a:r>
            <a:r>
              <a:rPr lang="kk-KZ" sz="4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бейнеленген образдау жиынтығы мен авторлық баяндаудағы көрінісі (автордың өзі де) әмбебап категориялар көркем мәтіннің семантикалық кеңістігінің басты шарты </a:t>
            </a:r>
            <a:r>
              <a:rPr lang="kk-KZ" sz="4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7406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Көркем шығармада қолданылған </a:t>
            </a:r>
            <a:r>
              <a:rPr lang="kk-KZ" dirty="0"/>
              <a:t>сөздердің мағыналық және мәндік сипатын зерделей бағамдағанда, тілдік бірліктердің семантикалық өзгерісі, ең алдымен, олардың уәжді, негізді қолданыс нәтижесінде туындайтынына, </a:t>
            </a:r>
            <a:r>
              <a:rPr lang="kk-KZ" dirty="0" err="1"/>
              <a:t>идеялық-образды</a:t>
            </a:r>
            <a:r>
              <a:rPr lang="kk-KZ" dirty="0"/>
              <a:t> мазмұнды таңбалауда эстетикалық мағынаны дәл беру үшін </a:t>
            </a:r>
            <a:r>
              <a:rPr lang="kk-KZ" dirty="0" smtClean="0"/>
              <a:t>жасалады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8720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7988" y="685801"/>
            <a:ext cx="1081638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Өлең мәтінінің мазмұндық желісінде эстетикалық заңдылық негізінде ұйымдасқан, сындарлы сөздің жүйесін сақтаушы, жүйеге негізделген, </a:t>
            </a:r>
            <a:r>
              <a:rPr lang="kk-KZ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идеялық-образды</a:t>
            </a:r>
            <a:r>
              <a:rPr lang="kk-KZ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иерархия бар. Бұл иерархия синтаксистік аяда шақ тұлғалары арқылы көрінсе, уақыт пен кеңістік үндесуі көркемдік мекеншақ арқылы тиянақталып, семантикалық аяда сөздердің ішкі мағынасы мен мәннің қанаттаса сәйкесуі негізінде жүзеге асады.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06930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766846"/>
            <a:ext cx="10515600" cy="4351338"/>
          </a:xfrm>
        </p:spPr>
        <p:txBody>
          <a:bodyPr/>
          <a:lstStyle/>
          <a:p>
            <a:r>
              <a:rPr lang="kk-KZ" dirty="0" err="1"/>
              <a:t>Витгенштейн</a:t>
            </a:r>
            <a:r>
              <a:rPr lang="kk-KZ" dirty="0"/>
              <a:t> мәнді анықтауда контекстің рөлін ерекше бағалайды, логикалық бейне әлемді бейнелей алады дей отырып,  «</a:t>
            </a:r>
            <a:r>
              <a:rPr lang="kk-KZ" dirty="0" err="1"/>
              <a:t>Образ</a:t>
            </a:r>
            <a:r>
              <a:rPr lang="kk-KZ" dirty="0"/>
              <a:t> </a:t>
            </a:r>
            <a:r>
              <a:rPr lang="kk-KZ" dirty="0" err="1"/>
              <a:t>изображает</a:t>
            </a:r>
            <a:r>
              <a:rPr lang="kk-KZ" dirty="0"/>
              <a:t> </a:t>
            </a:r>
            <a:r>
              <a:rPr lang="kk-KZ" dirty="0" err="1"/>
              <a:t>то</a:t>
            </a:r>
            <a:r>
              <a:rPr lang="kk-KZ" dirty="0"/>
              <a:t>, </a:t>
            </a:r>
            <a:r>
              <a:rPr lang="kk-KZ" dirty="0" err="1"/>
              <a:t>что</a:t>
            </a:r>
            <a:r>
              <a:rPr lang="kk-KZ" dirty="0"/>
              <a:t> он </a:t>
            </a:r>
            <a:r>
              <a:rPr lang="kk-KZ" dirty="0" err="1"/>
              <a:t>изображает</a:t>
            </a:r>
            <a:r>
              <a:rPr lang="kk-KZ" dirty="0"/>
              <a:t>, </a:t>
            </a:r>
            <a:r>
              <a:rPr lang="kk-KZ" dirty="0" err="1"/>
              <a:t>независимо</a:t>
            </a:r>
            <a:r>
              <a:rPr lang="kk-KZ" dirty="0"/>
              <a:t> от </a:t>
            </a:r>
            <a:r>
              <a:rPr lang="kk-KZ" dirty="0" err="1"/>
              <a:t>своей</a:t>
            </a:r>
            <a:r>
              <a:rPr lang="kk-KZ" dirty="0"/>
              <a:t> </a:t>
            </a:r>
            <a:r>
              <a:rPr lang="kk-KZ" dirty="0" err="1"/>
              <a:t>истинности</a:t>
            </a:r>
            <a:r>
              <a:rPr lang="kk-KZ" dirty="0"/>
              <a:t> </a:t>
            </a:r>
            <a:r>
              <a:rPr lang="kk-KZ" dirty="0" err="1"/>
              <a:t>или</a:t>
            </a:r>
            <a:r>
              <a:rPr lang="kk-KZ" dirty="0"/>
              <a:t> </a:t>
            </a:r>
            <a:r>
              <a:rPr lang="kk-KZ" dirty="0" err="1"/>
              <a:t>ложности</a:t>
            </a:r>
            <a:r>
              <a:rPr lang="kk-KZ" dirty="0"/>
              <a:t>, </a:t>
            </a:r>
            <a:r>
              <a:rPr lang="kk-KZ" dirty="0" err="1"/>
              <a:t>через</a:t>
            </a:r>
            <a:r>
              <a:rPr lang="kk-KZ" dirty="0"/>
              <a:t> </a:t>
            </a:r>
            <a:r>
              <a:rPr lang="kk-KZ" dirty="0" err="1"/>
              <a:t>форму</a:t>
            </a:r>
            <a:r>
              <a:rPr lang="kk-KZ" dirty="0"/>
              <a:t> </a:t>
            </a:r>
            <a:r>
              <a:rPr lang="kk-KZ" dirty="0" err="1"/>
              <a:t>отображения</a:t>
            </a:r>
            <a:r>
              <a:rPr lang="kk-KZ" dirty="0"/>
              <a:t>. </a:t>
            </a:r>
            <a:r>
              <a:rPr lang="kk-KZ" dirty="0" err="1"/>
              <a:t>То</a:t>
            </a:r>
            <a:r>
              <a:rPr lang="kk-KZ" dirty="0"/>
              <a:t>, </a:t>
            </a:r>
            <a:r>
              <a:rPr lang="kk-KZ" dirty="0" err="1"/>
              <a:t>что</a:t>
            </a:r>
            <a:r>
              <a:rPr lang="kk-KZ" dirty="0"/>
              <a:t> </a:t>
            </a:r>
            <a:r>
              <a:rPr lang="kk-KZ" dirty="0" err="1"/>
              <a:t>образ</a:t>
            </a:r>
            <a:r>
              <a:rPr lang="kk-KZ" dirty="0"/>
              <a:t> </a:t>
            </a:r>
            <a:r>
              <a:rPr lang="kk-KZ" dirty="0" err="1"/>
              <a:t>изображает</a:t>
            </a:r>
            <a:r>
              <a:rPr lang="kk-KZ" dirty="0"/>
              <a:t>, </a:t>
            </a:r>
            <a:r>
              <a:rPr lang="kk-KZ" dirty="0" err="1"/>
              <a:t>есть</a:t>
            </a:r>
            <a:r>
              <a:rPr lang="kk-KZ" dirty="0"/>
              <a:t> </a:t>
            </a:r>
            <a:r>
              <a:rPr lang="kk-KZ" dirty="0" err="1"/>
              <a:t>его</a:t>
            </a:r>
            <a:r>
              <a:rPr lang="kk-KZ" dirty="0"/>
              <a:t> </a:t>
            </a:r>
            <a:r>
              <a:rPr lang="kk-KZ" dirty="0" err="1"/>
              <a:t>смысл</a:t>
            </a:r>
            <a:r>
              <a:rPr lang="kk-KZ" dirty="0"/>
              <a:t>. </a:t>
            </a:r>
            <a:r>
              <a:rPr lang="kk-KZ" dirty="0" err="1"/>
              <a:t>Истинность</a:t>
            </a:r>
            <a:r>
              <a:rPr lang="kk-KZ" dirty="0"/>
              <a:t> </a:t>
            </a:r>
            <a:r>
              <a:rPr lang="kk-KZ" dirty="0" err="1"/>
              <a:t>или</a:t>
            </a:r>
            <a:r>
              <a:rPr lang="kk-KZ" dirty="0"/>
              <a:t> </a:t>
            </a:r>
            <a:r>
              <a:rPr lang="kk-KZ" dirty="0" err="1"/>
              <a:t>ложность</a:t>
            </a:r>
            <a:r>
              <a:rPr lang="kk-KZ" dirty="0"/>
              <a:t> </a:t>
            </a:r>
            <a:r>
              <a:rPr lang="kk-KZ" dirty="0" err="1"/>
              <a:t>образа</a:t>
            </a:r>
            <a:r>
              <a:rPr lang="kk-KZ" dirty="0"/>
              <a:t> </a:t>
            </a:r>
            <a:r>
              <a:rPr lang="kk-KZ" dirty="0" err="1"/>
              <a:t>состоит</a:t>
            </a:r>
            <a:r>
              <a:rPr lang="kk-KZ" dirty="0"/>
              <a:t> в </a:t>
            </a:r>
            <a:r>
              <a:rPr lang="kk-KZ" dirty="0" err="1"/>
              <a:t>соответствии</a:t>
            </a:r>
            <a:r>
              <a:rPr lang="kk-KZ" dirty="0"/>
              <a:t> </a:t>
            </a:r>
            <a:r>
              <a:rPr lang="kk-KZ" dirty="0" err="1"/>
              <a:t>или</a:t>
            </a:r>
            <a:r>
              <a:rPr lang="kk-KZ" dirty="0"/>
              <a:t> </a:t>
            </a:r>
            <a:r>
              <a:rPr lang="kk-KZ" dirty="0" err="1"/>
              <a:t>несоответствии</a:t>
            </a:r>
            <a:r>
              <a:rPr lang="kk-KZ" dirty="0"/>
              <a:t> </a:t>
            </a:r>
            <a:r>
              <a:rPr lang="kk-KZ" dirty="0" err="1"/>
              <a:t>его</a:t>
            </a:r>
            <a:r>
              <a:rPr lang="kk-KZ" dirty="0"/>
              <a:t> </a:t>
            </a:r>
            <a:r>
              <a:rPr lang="kk-KZ" dirty="0" err="1"/>
              <a:t>смысла</a:t>
            </a:r>
            <a:r>
              <a:rPr lang="kk-KZ" dirty="0"/>
              <a:t> </a:t>
            </a:r>
            <a:r>
              <a:rPr lang="kk-KZ" dirty="0" err="1"/>
              <a:t>действительности</a:t>
            </a:r>
            <a:r>
              <a:rPr lang="kk-KZ" dirty="0"/>
              <a:t>, - деп жазады [Л. </a:t>
            </a:r>
            <a:r>
              <a:rPr lang="kk-KZ" dirty="0" err="1"/>
              <a:t>Витгейнштейн</a:t>
            </a:r>
            <a:r>
              <a:rPr lang="kk-KZ" dirty="0"/>
              <a:t>, «</a:t>
            </a:r>
            <a:r>
              <a:rPr lang="kk-KZ" dirty="0" err="1"/>
              <a:t>Логико-философский</a:t>
            </a:r>
            <a:r>
              <a:rPr lang="kk-KZ" dirty="0"/>
              <a:t> трактат»].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0259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97832"/>
            <a:ext cx="10515600" cy="5479131"/>
          </a:xfrm>
        </p:spPr>
        <p:txBody>
          <a:bodyPr/>
          <a:lstStyle/>
          <a:p>
            <a:r>
              <a:rPr lang="kk-KZ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 </a:t>
            </a:r>
            <a:r>
              <a:rPr lang="kk-KZ" sz="3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образы</a:t>
            </a:r>
            <a:r>
              <a:rPr lang="kk-KZ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адам, сондықтан оның тыңдаушысы да бүкіл адамзат. </a:t>
            </a:r>
            <a:r>
              <a:rPr lang="kk-KZ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kk-KZ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Поэтикалық семантика </a:t>
            </a:r>
            <a:r>
              <a:rPr lang="kk-KZ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 даналығының методологиялық және эстетикалық негізіне иек артады, сөйтіп, жалпы шығармашылығының басты концепциясын айқындайды</a:t>
            </a:r>
            <a:r>
              <a:rPr lang="kk-KZ" dirty="0"/>
              <a:t>.  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8065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4853" y="782054"/>
            <a:ext cx="11028947" cy="539491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3137" y="1034716"/>
            <a:ext cx="1124952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Поэтикалық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суреткер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қабылдаған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ағымының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санасы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маңызы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оқиғаларды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заттарды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процестер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құбылыстарды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бейнелейді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сипатталатын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нәрсенің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мәнін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ашады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оны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елестету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сөздік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суретке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бекітеді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ойдан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шығарылған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әлемдегі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оқиғалардың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маңызы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эмоционалды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сезімдік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интеллектуалды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көрінісін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бейнелейді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173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поэтический образ есть эстетический феномен, возбуждающий чувственное восприятие;</a:t>
            </a:r>
          </a:p>
          <a:p>
            <a:r>
              <a:rPr lang="ru-RU" dirty="0"/>
              <a:t>он конкретен, пластичен, поскольку, как бы скрупулезно ни воссоздавал бы автор свое умозрение в тексте, читатель всё равно способен домыслить, «достроить» изображение, исходя из собственного опыта;</a:t>
            </a:r>
          </a:p>
          <a:p>
            <a:r>
              <a:rPr lang="ru-RU" dirty="0"/>
              <a:t>он есть посредник между 1) внешними явлениями, одинаково посторонними и автору-человеку, и читателю, 2) их проекцией на творящее сознание, 3) воспринимающим сознанием и 4) тем мыслимым самим автором объектом преображения, который нуждается в предметной расшифровке (образ свободы, образ моря, образ женщины и другие);</a:t>
            </a:r>
          </a:p>
          <a:p>
            <a:r>
              <a:rPr lang="ru-RU" dirty="0"/>
              <a:t>поэтический образ есть способ воплощения предметно-понятийного мира автора. Он включает в себя предметную и мыслимую (воображаемую) реальность. Наличие обоих компонентов и способ их соединения определяют структуру поэтического образа.</a:t>
            </a:r>
          </a:p>
        </p:txBody>
      </p:sp>
    </p:spTree>
    <p:extLst>
      <p:ext uri="{BB962C8B-B14F-4D97-AF65-F5344CB8AC3E}">
        <p14:creationId xmlns:p14="http://schemas.microsoft.com/office/powerpoint/2010/main" val="25639692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</TotalTime>
  <Words>423</Words>
  <Application>Microsoft Office PowerPoint</Application>
  <PresentationFormat>Широкоэкранный</PresentationFormat>
  <Paragraphs>21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       5-дәріс  Көркем мәтіндегі образ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5-дәріс  Көркем мәтіндегі образ  </dc:title>
  <dc:creator>Anar Salkinbay</dc:creator>
  <cp:lastModifiedBy>Anar Salkinbay</cp:lastModifiedBy>
  <cp:revision>6</cp:revision>
  <dcterms:created xsi:type="dcterms:W3CDTF">2020-10-12T02:48:41Z</dcterms:created>
  <dcterms:modified xsi:type="dcterms:W3CDTF">2020-10-12T10:39:04Z</dcterms:modified>
</cp:coreProperties>
</file>